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Lato Black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La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LatoLight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LatoBlack-boldItalic.fntdata"/><Relationship Id="rId52" Type="http://schemas.openxmlformats.org/officeDocument/2006/relationships/font" Target="fonts/LatoBlack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7717d985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7717d985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0348c7257a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0348c7257a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348c7257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0348c7257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0348c7257a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0348c7257a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348c7257a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0348c7257a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348c7257a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0348c7257a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348c7257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0348c7257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9ca3f81fc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9ca3f81fc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348c7257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348c7257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9ca3f81fc_2_2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59ca3f81fc_2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348c7257a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0348c7257a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348c725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0348c725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0348c7257a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0348c7257a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348c7257a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0348c7257a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0348c7257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0348c7257a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0348c7257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0348c7257a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0348c7257a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0348c7257a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0348c7257a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0348c7257a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348c7257a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0348c7257a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0348c7257a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0348c7257a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0348c7257a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0348c7257a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348c7257a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0348c7257a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0348c7257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0348c7257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348c7257a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0348c7257a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0348c7257a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0348c7257a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9ca3f81fc_2_3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9ca3f81fc_2_3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348c7257a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0348c7257a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348c7257a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0348c7257a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348c7257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348c7257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348c7257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0348c7257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0348c725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0348c725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348c7257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0348c725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4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Blank w/ Footer">
  <p:cSld name="Multi-use Blank w/ Foo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  <p:sp>
        <p:nvSpPr>
          <p:cNvPr id="56" name="Google Shape;56;p1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sz="600" u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ato"/>
              <a:buNone/>
              <a:defRPr b="0" i="0" sz="3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594360" y="640080"/>
            <a:ext cx="1645920" cy="200496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w/ Subtitle">
  <p:cSld name="Multi-use w/ Sub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02311" y="2098623"/>
            <a:ext cx="1463100" cy="1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  <a:defRPr b="0" i="0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Image">
  <p:cSld name="Info &amp; Imag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Multi-Use">
  <p:cSld name="Info Multi-Us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9"/>
          <p:cNvSpPr txBox="1"/>
          <p:nvPr>
            <p:ph type="title"/>
          </p:nvPr>
        </p:nvSpPr>
        <p:spPr>
          <a:xfrm>
            <a:off x="502920" y="731520"/>
            <a:ext cx="219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19099" y="1603771"/>
            <a:ext cx="4038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4683252" y="1603771"/>
            <a:ext cx="4041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500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7" name="Google Shape;107;p2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19099" y="1603771"/>
            <a:ext cx="8305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6" name="Google Shape;116;p21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19100" y="457200"/>
            <a:ext cx="830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19100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body"/>
          </p:nvPr>
        </p:nvSpPr>
        <p:spPr>
          <a:xfrm>
            <a:off x="3266174" y="1603771"/>
            <a:ext cx="2611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4" type="body"/>
          </p:nvPr>
        </p:nvSpPr>
        <p:spPr>
          <a:xfrm>
            <a:off x="6109716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7" name="Google Shape;127;p2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1">
  <p:cSld name="4 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19100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2541116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4678834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6786691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9" name="Google Shape;139;p2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193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Data Line">
  <p:cSld name="Center Diagonal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0" y="6342"/>
            <a:ext cx="9159321" cy="5137157"/>
          </a:xfrm>
          <a:custGeom>
            <a:rect b="b" l="l" r="r" t="t"/>
            <a:pathLst>
              <a:path extrusionOk="0" h="5137157" w="913648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F2F2F2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">
  <p:cSld name="Statement &amp; Quote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IMAGE)">
  <p:cSld name="Statement &amp; Quotes (IMAGE)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213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198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rid">
  <p:cSld name="Picture Grid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3821345" y="2480310"/>
            <a:ext cx="1508760" cy="183788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Chart">
  <p:cSld name="Info &amp; Char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8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8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ORANGE)">
  <p:cSld name="Rain (ORANGE)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BLUE)">
  <p:cSld name="Rain (BLUE)">
    <p:bg>
      <p:bgPr>
        <a:solidFill>
          <a:schemeClr val="accent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/>
          </a:p>
        </p:txBody>
      </p:sp>
      <p:sp>
        <p:nvSpPr>
          <p:cNvPr id="189" name="Google Shape;189;p3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MINT)">
  <p:cSld name="Rain (MINT)"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/>
          </a:p>
        </p:txBody>
      </p:sp>
      <p:sp>
        <p:nvSpPr>
          <p:cNvPr id="195" name="Google Shape;195;p3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">
  <p:cSld name="Rain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WHITE)">
  <p:cSld name="Blank NO Footer (WHITE)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ORANGE)">
  <p:cSld name="Blank NO Footer (ORANGE)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ig Data Lines">
  <p:cSld name="Corner Diags (Animated)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DARK)">
  <p:cSld name="Blank NO Footer (DARK)">
    <p:bg>
      <p:bgPr>
        <a:solidFill>
          <a:srgbClr val="2D3C4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8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Lato"/>
              <a:buNone/>
              <a:defRPr b="0" i="0" sz="3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8"/>
          <p:cNvSpPr/>
          <p:nvPr/>
        </p:nvSpPr>
        <p:spPr>
          <a:xfrm>
            <a:off x="594360" y="640080"/>
            <a:ext cx="1645920" cy="200496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3949887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2518941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602311" y="2098623"/>
            <a:ext cx="1463100" cy="1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9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Lato"/>
              <a:buNone/>
              <a:defRPr b="0" i="0" sz="3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0"/>
          <p:cNvSpPr txBox="1"/>
          <p:nvPr>
            <p:ph idx="2" type="body"/>
          </p:nvPr>
        </p:nvSpPr>
        <p:spPr>
          <a:xfrm>
            <a:off x="419099" y="1603771"/>
            <a:ext cx="8305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–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4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2" type="body"/>
          </p:nvPr>
        </p:nvSpPr>
        <p:spPr>
          <a:xfrm>
            <a:off x="419099" y="1603771"/>
            <a:ext cx="4038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3" type="body"/>
          </p:nvPr>
        </p:nvSpPr>
        <p:spPr>
          <a:xfrm>
            <a:off x="4683252" y="1603771"/>
            <a:ext cx="4041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4" name="Google Shape;244;p41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5" name="Google Shape;24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19100" y="457200"/>
            <a:ext cx="830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2" type="body"/>
          </p:nvPr>
        </p:nvSpPr>
        <p:spPr>
          <a:xfrm>
            <a:off x="419100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2"/>
          <p:cNvSpPr txBox="1"/>
          <p:nvPr>
            <p:ph idx="3" type="body"/>
          </p:nvPr>
        </p:nvSpPr>
        <p:spPr>
          <a:xfrm>
            <a:off x="3266174" y="1603771"/>
            <a:ext cx="2611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4" type="body"/>
          </p:nvPr>
        </p:nvSpPr>
        <p:spPr>
          <a:xfrm>
            <a:off x="6109716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7" name="Google Shape;257;p4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4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">
  <p:cSld name="4 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2" type="body"/>
          </p:nvPr>
        </p:nvSpPr>
        <p:spPr>
          <a:xfrm>
            <a:off x="419100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3" type="body"/>
          </p:nvPr>
        </p:nvSpPr>
        <p:spPr>
          <a:xfrm>
            <a:off x="2541116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4" type="body"/>
          </p:nvPr>
        </p:nvSpPr>
        <p:spPr>
          <a:xfrm>
            <a:off x="4678834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5" type="body"/>
          </p:nvPr>
        </p:nvSpPr>
        <p:spPr>
          <a:xfrm>
            <a:off x="6786691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193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4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4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w/ Subtitle">
  <p:cSld name="Multi-use w/ Subtitl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44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4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Multi-Use">
  <p:cSld name="Info Multi-Us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45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45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45"/>
          <p:cNvSpPr txBox="1"/>
          <p:nvPr>
            <p:ph type="title"/>
          </p:nvPr>
        </p:nvSpPr>
        <p:spPr>
          <a:xfrm>
            <a:off x="502920" y="731520"/>
            <a:ext cx="219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Data Line">
  <p:cSld name="Center Diagonal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/>
          <p:nvPr/>
        </p:nvSpPr>
        <p:spPr>
          <a:xfrm>
            <a:off x="0" y="6342"/>
            <a:ext cx="9159321" cy="5137157"/>
          </a:xfrm>
          <a:custGeom>
            <a:rect b="b" l="l" r="r" t="t"/>
            <a:pathLst>
              <a:path extrusionOk="0" h="5137157" w="913648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">
  <p:cSld name="Statement &amp; Quote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IMAGE)">
  <p:cSld name="Statement &amp; Quotes (IMAGE)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198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>
            <p:ph idx="2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10" name="Google Shape;310;p4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Image">
  <p:cSld name="Info &amp; Imag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419100" y="2103120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●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●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6" name="Google Shape;31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49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9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4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rid">
  <p:cSld name="Picture Grid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/>
          <p:nvPr/>
        </p:nvSpPr>
        <p:spPr>
          <a:xfrm>
            <a:off x="3821345" y="2480310"/>
            <a:ext cx="1508760" cy="183788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Chart">
  <p:cSld name="Info &amp; Char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1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8" name="Google Shape;3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51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51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5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ORANGE)">
  <p:cSld name="Rain (ORANGE)">
    <p:bg>
      <p:bgPr>
        <a:solidFill>
          <a:schemeClr val="accen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/>
          </a:p>
        </p:txBody>
      </p:sp>
      <p:sp>
        <p:nvSpPr>
          <p:cNvPr id="338" name="Google Shape;338;p5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BLUE)">
  <p:cSld name="Rain (BLUE)">
    <p:bg>
      <p:bgPr>
        <a:solidFill>
          <a:schemeClr val="accent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/>
          </a:p>
        </p:txBody>
      </p:sp>
      <p:sp>
        <p:nvSpPr>
          <p:cNvPr id="345" name="Google Shape;345;p5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MINT)">
  <p:cSld name="Rain (MINT)">
    <p:bg>
      <p:bgPr>
        <a:solidFill>
          <a:schemeClr val="accent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/>
          </a:p>
        </p:txBody>
      </p:sp>
      <p:sp>
        <p:nvSpPr>
          <p:cNvPr id="351" name="Google Shape;351;p5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">
  <p:cSld name="Rai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ig Data Lines">
  <p:cSld name="Corner Diags (Animated)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/>
          <p:nvPr/>
        </p:nvSpPr>
        <p:spPr>
          <a:xfrm>
            <a:off x="3949887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518941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Blank w/ Footer">
  <p:cSld name="Multi-use Blank w/ Foot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7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2022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ORANGE)">
  <p:cSld name="Blank NO Footer (ORANGE)">
    <p:bg>
      <p:bgPr>
        <a:solidFill>
          <a:schemeClr val="accen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WHITE)">
  <p:cSld name="Blank NO Footer (WHITE)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DARK)">
  <p:cSld name="Blank NO Footer (DARK)">
    <p:bg>
      <p:bgPr>
        <a:solidFill>
          <a:srgbClr val="2D3C4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8650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Roboto"/>
              <a:buChar char="–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Roboto"/>
              <a:buChar char="–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9FCC3B"/>
          </p15:clr>
        </p15:guide>
        <p15:guide id="2" orient="horz" pos="2916">
          <p15:clr>
            <a:srgbClr val="9FCC3B"/>
          </p15:clr>
        </p15:guide>
        <p15:guide id="3" pos="5496">
          <p15:clr>
            <a:srgbClr val="9FCC3B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C4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28650" y="1369219"/>
            <a:ext cx="7886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9FCC3B"/>
          </p15:clr>
        </p15:guide>
        <p15:guide id="2" pos="5496">
          <p15:clr>
            <a:srgbClr val="9FCC3B"/>
          </p15:clr>
        </p15:guide>
        <p15:guide id="3" orient="horz" pos="2916">
          <p15:clr>
            <a:srgbClr val="9FCC3B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45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ato"/>
              <a:buNone/>
            </a:pPr>
            <a:r>
              <a:rPr lang="en"/>
              <a:t>Kozepiskolasok - legyetek programozok</a:t>
            </a:r>
            <a:endParaRPr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Miskolczi Zsolt - Staff Software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Miert vagyunk itt?</a:t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75" y="1957475"/>
            <a:ext cx="23717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Matek</a:t>
            </a:r>
            <a:endParaRPr/>
          </a:p>
        </p:txBody>
      </p:sp>
      <p:pic>
        <p:nvPicPr>
          <p:cNvPr id="445" name="Google Shape;4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261" y="177061"/>
            <a:ext cx="3501850" cy="44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Matek</a:t>
            </a:r>
            <a:endParaRPr/>
          </a:p>
        </p:txBody>
      </p:sp>
      <p:pic>
        <p:nvPicPr>
          <p:cNvPr id="451" name="Google Shape;4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75" y="915962"/>
            <a:ext cx="6339326" cy="3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4275"/>
            <a:ext cx="9144000" cy="397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</a:pPr>
            <a:r>
              <a:rPr lang="en"/>
              <a:t>Programozasi nyelvek</a:t>
            </a:r>
            <a:endParaRPr/>
          </a:p>
        </p:txBody>
      </p:sp>
      <p:pic>
        <p:nvPicPr>
          <p:cNvPr id="462" name="Google Shape;4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500"/>
            <a:ext cx="4572001" cy="198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625" y="3009789"/>
            <a:ext cx="9620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375" y="2728364"/>
            <a:ext cx="15716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751" y="7654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5" y="2825400"/>
            <a:ext cx="2103042" cy="10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5100" y="2603775"/>
            <a:ext cx="2196500" cy="164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</a:pPr>
            <a:r>
              <a:rPr lang="en"/>
              <a:t>Programozasi nyelvek</a:t>
            </a:r>
            <a:endParaRPr/>
          </a:p>
        </p:txBody>
      </p:sp>
      <p:pic>
        <p:nvPicPr>
          <p:cNvPr id="473" name="Google Shape;4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13" y="99538"/>
            <a:ext cx="6592568" cy="49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Operacios rendszer: Mac vagy Windows?</a:t>
            </a:r>
            <a:endParaRPr/>
          </a:p>
        </p:txBody>
      </p:sp>
      <p:pic>
        <p:nvPicPr>
          <p:cNvPr id="479" name="Google Shape;4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62" y="954100"/>
            <a:ext cx="3524484" cy="3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459" y="2857500"/>
            <a:ext cx="17335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7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vs closed source</a:t>
            </a:r>
            <a:endParaRPr/>
          </a:p>
        </p:txBody>
      </p:sp>
      <p:pic>
        <p:nvPicPr>
          <p:cNvPr id="486" name="Google Shape;4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25" y="1549025"/>
            <a:ext cx="3252036" cy="2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75" y="1549025"/>
            <a:ext cx="3636350" cy="20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38" y="831725"/>
            <a:ext cx="8277520" cy="43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8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Karrier utak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Karrier ut???? Karrier graf!</a:t>
            </a:r>
            <a:endParaRPr/>
          </a:p>
        </p:txBody>
      </p:sp>
      <p:sp>
        <p:nvSpPr>
          <p:cNvPr id="499" name="Google Shape;499;p79"/>
          <p:cNvSpPr txBox="1"/>
          <p:nvPr/>
        </p:nvSpPr>
        <p:spPr>
          <a:xfrm>
            <a:off x="534800" y="1268825"/>
            <a:ext cx="372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Kozepiskola, oraado tanar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Egyetem, SQL lekerdezesek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Egyetem, OTDK nevezesi rendszer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Egyetem, iktato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LogMeIn, Database Engineer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LogMeIn, Identity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LogMeIn, JoinMe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LogMeIn, szoftver integraciok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Cloudera, PVC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Cloudera, Apache Iceberg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2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</p:spPr>
        <p:txBody>
          <a:bodyPr anchorCtr="0" anchor="t" bIns="45700" lIns="0" spcFirstLastPara="1" rIns="0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460"/>
            <a:ext cx="8839197" cy="292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88" y="0"/>
            <a:ext cx="7444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963" y="589950"/>
            <a:ext cx="7064066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Szenioritas</a:t>
            </a:r>
            <a:endParaRPr/>
          </a:p>
        </p:txBody>
      </p:sp>
      <p:sp>
        <p:nvSpPr>
          <p:cNvPr id="516" name="Google Shape;516;p82"/>
          <p:cNvSpPr txBox="1"/>
          <p:nvPr/>
        </p:nvSpPr>
        <p:spPr>
          <a:xfrm>
            <a:off x="618700" y="12688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708175" y="17987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Developer, Senior 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82"/>
          <p:cNvSpPr txBox="1"/>
          <p:nvPr/>
        </p:nvSpPr>
        <p:spPr>
          <a:xfrm>
            <a:off x="2674700" y="954950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Junior, Senior,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3886225" y="23286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Junior, Mid level, Senior, Staff,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82"/>
          <p:cNvSpPr txBox="1"/>
          <p:nvPr/>
        </p:nvSpPr>
        <p:spPr>
          <a:xfrm>
            <a:off x="766925" y="3294075"/>
            <a:ext cx="46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Intern, Junior, Mid level, Senior, Staff, Senior Staff, Princial, Senior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Szenioritas</a:t>
            </a:r>
            <a:endParaRPr/>
          </a:p>
        </p:txBody>
      </p:sp>
      <p:sp>
        <p:nvSpPr>
          <p:cNvPr id="526" name="Google Shape;526;p83"/>
          <p:cNvSpPr txBox="1"/>
          <p:nvPr/>
        </p:nvSpPr>
        <p:spPr>
          <a:xfrm>
            <a:off x="618700" y="12688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83"/>
          <p:cNvSpPr txBox="1"/>
          <p:nvPr/>
        </p:nvSpPr>
        <p:spPr>
          <a:xfrm>
            <a:off x="708175" y="17987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Developer, Senior 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83"/>
          <p:cNvSpPr txBox="1"/>
          <p:nvPr/>
        </p:nvSpPr>
        <p:spPr>
          <a:xfrm>
            <a:off x="2674700" y="954950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Junior, Senior,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83"/>
          <p:cNvSpPr txBox="1"/>
          <p:nvPr/>
        </p:nvSpPr>
        <p:spPr>
          <a:xfrm>
            <a:off x="3886225" y="2328625"/>
            <a:ext cx="4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Junior, Mid level, Senior, Staff,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83"/>
          <p:cNvSpPr txBox="1"/>
          <p:nvPr/>
        </p:nvSpPr>
        <p:spPr>
          <a:xfrm>
            <a:off x="766925" y="3294075"/>
            <a:ext cx="46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Intern, Junior, Mid level, Senior, Staff, Senior Staff, Princial, Senior Principal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0" y="107662"/>
            <a:ext cx="8080799" cy="49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38" y="377508"/>
            <a:ext cx="8137325" cy="30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5"/>
          <p:cNvSpPr txBox="1"/>
          <p:nvPr/>
        </p:nvSpPr>
        <p:spPr>
          <a:xfrm>
            <a:off x="471900" y="3796025"/>
            <a:ext cx="820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32629"/>
                </a:solidFill>
                <a:highlight>
                  <a:srgbClr val="FFFFFF"/>
                </a:highlight>
              </a:rPr>
              <a:t>When Jon Skeet's code fails to compile the compiler apologises.</a:t>
            </a:r>
            <a:endParaRPr sz="18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6"/>
          <p:cNvSpPr txBox="1"/>
          <p:nvPr/>
        </p:nvSpPr>
        <p:spPr>
          <a:xfrm>
            <a:off x="576750" y="909450"/>
            <a:ext cx="7990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Hard skills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b="1"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Struktpúrált programozás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Objektum-orientalt programozás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Funkcionalis programozás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b="1"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Adatszerkezetek és algoritmusok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Relációs adatbázisok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NoSQL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Tiszta kód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Test Driven Development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...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7"/>
          <p:cNvSpPr txBox="1"/>
          <p:nvPr/>
        </p:nvSpPr>
        <p:spPr>
          <a:xfrm>
            <a:off x="576750" y="909450"/>
            <a:ext cx="79905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Soft skills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Continously learning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Learn by doing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Communication, Personal types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Project management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Being a professional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How to get hired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Build reputation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Mentoring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Productivity</a:t>
            </a:r>
            <a:endParaRPr sz="2100"/>
          </a:p>
          <a:p>
            <a:pPr indent="-36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Char char="-"/>
            </a:pPr>
            <a:r>
              <a:rPr lang="en" sz="2100">
                <a:solidFill>
                  <a:srgbClr val="262626"/>
                </a:solidFill>
                <a:latin typeface="Lato Light"/>
                <a:ea typeface="Lato Light"/>
                <a:cs typeface="Lato Light"/>
                <a:sym typeface="Lato Light"/>
              </a:rPr>
              <a:t>...</a:t>
            </a:r>
            <a:endParaRPr sz="2100">
              <a:solidFill>
                <a:srgbClr val="26262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legfontosabb skill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legfontosabb skill</a:t>
            </a:r>
            <a:endParaRPr/>
          </a:p>
        </p:txBody>
      </p:sp>
      <p:pic>
        <p:nvPicPr>
          <p:cNvPr id="562" name="Google Shape;56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88" y="875100"/>
            <a:ext cx="7474637" cy="39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325" y="2321772"/>
            <a:ext cx="2667275" cy="282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83524" cy="36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475" y="0"/>
            <a:ext cx="3183526" cy="515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600" y="0"/>
            <a:ext cx="3535762" cy="23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9975" y="0"/>
            <a:ext cx="2053349" cy="41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2036930"/>
            <a:ext cx="2053350" cy="310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7403" y="3045499"/>
            <a:ext cx="2053350" cy="20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</a:t>
            </a:r>
            <a:endParaRPr/>
          </a:p>
        </p:txBody>
      </p:sp>
      <p:pic>
        <p:nvPicPr>
          <p:cNvPr id="568" name="Google Shape;5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50" y="875100"/>
            <a:ext cx="5719900" cy="38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Q/A?</a:t>
            </a:r>
            <a:endParaRPr/>
          </a:p>
        </p:txBody>
      </p:sp>
      <p:pic>
        <p:nvPicPr>
          <p:cNvPr id="574" name="Google Shape;5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650" y="875100"/>
            <a:ext cx="3644690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2"/>
          <p:cNvSpPr txBox="1"/>
          <p:nvPr/>
        </p:nvSpPr>
        <p:spPr>
          <a:xfrm>
            <a:off x="1238416" y="2010057"/>
            <a:ext cx="66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4800"/>
              <a:buFont typeface="Lato Black"/>
              <a:buNone/>
            </a:pPr>
            <a:r>
              <a:rPr b="1" i="0" lang="en" sz="4800" cap="none">
                <a:solidFill>
                  <a:srgbClr val="D8D8D8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 sz="1400"/>
          </a:p>
        </p:txBody>
      </p:sp>
      <p:sp>
        <p:nvSpPr>
          <p:cNvPr id="580" name="Google Shape;580;p92"/>
          <p:cNvSpPr/>
          <p:nvPr/>
        </p:nvSpPr>
        <p:spPr>
          <a:xfrm>
            <a:off x="3896411" y="4244045"/>
            <a:ext cx="1348740" cy="16429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Back-end / Front-end / Full stack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</a:pPr>
            <a:r>
              <a:rPr lang="en"/>
              <a:t>Mivel foglalkozok?</a:t>
            </a:r>
            <a:endParaRPr/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35550"/>
            <a:ext cx="41052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75" y="404725"/>
            <a:ext cx="1905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698300"/>
            <a:ext cx="3165624" cy="21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124" y="1027500"/>
            <a:ext cx="5254476" cy="295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500"/>
            <a:ext cx="3653086" cy="39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286" y="1396275"/>
            <a:ext cx="5033713" cy="2833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Office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88" y="875100"/>
            <a:ext cx="5442032" cy="396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Hibrid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875100"/>
            <a:ext cx="6858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udera-Light-2022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udera-Dark-2022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